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3"/>
  </p:handoutMasterIdLst>
  <p:sldIdLst>
    <p:sldId id="257" r:id="rId2"/>
    <p:sldId id="293" r:id="rId3"/>
    <p:sldId id="288" r:id="rId4"/>
    <p:sldId id="292" r:id="rId5"/>
    <p:sldId id="289" r:id="rId6"/>
    <p:sldId id="291" r:id="rId7"/>
    <p:sldId id="280" r:id="rId8"/>
    <p:sldId id="290" r:id="rId9"/>
    <p:sldId id="285" r:id="rId10"/>
    <p:sldId id="274" r:id="rId11"/>
    <p:sldId id="279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1082D60-126E-4D2A-B371-BBC62CF2747D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8F0C71-8D59-400F-9E8D-06A07B7AF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919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7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1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2" y="445562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9" indent="0" algn="ctr">
              <a:buNone/>
              <a:defRPr sz="2400"/>
            </a:lvl2pPr>
            <a:lvl3pPr marL="914417" indent="0" algn="ctr">
              <a:buNone/>
              <a:defRPr sz="2400"/>
            </a:lvl3pPr>
            <a:lvl4pPr marL="1371626" indent="0" algn="ctr">
              <a:buNone/>
              <a:defRPr sz="2000"/>
            </a:lvl4pPr>
            <a:lvl5pPr marL="1828835" indent="0" algn="ctr">
              <a:buNone/>
              <a:defRPr sz="2000"/>
            </a:lvl5pPr>
            <a:lvl6pPr marL="2286044" indent="0" algn="ctr">
              <a:buNone/>
              <a:defRPr sz="2000"/>
            </a:lvl6pPr>
            <a:lvl7pPr marL="2743252" indent="0" algn="ctr">
              <a:buNone/>
              <a:defRPr sz="2000"/>
            </a:lvl7pPr>
            <a:lvl8pPr marL="3200461" indent="0" algn="ctr">
              <a:buNone/>
              <a:defRPr sz="2000"/>
            </a:lvl8pPr>
            <a:lvl9pPr marL="3657669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72839"/>
            <a:fld id="{96DFF08F-DC6B-4601-B491-B0F83F6DD2DA}" type="datetimeFigureOut">
              <a:rPr lang="en-US" smtClean="0"/>
              <a:pPr defTabSz="472839"/>
              <a:t>5/25/2018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72839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72839"/>
            <a:fld id="{4FAB73BC-B049-4115-A692-8D63A059BFB8}" type="slidenum">
              <a:rPr lang="en-US" smtClean="0"/>
              <a:pPr defTabSz="472839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898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72839"/>
            <a:fld id="{55EACAC8-DC4F-0B4F-AB52-D12BB7053609}" type="datetimeFigureOut">
              <a:rPr lang="en-US" smtClean="0"/>
              <a:pPr defTabSz="472839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72839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72839"/>
            <a:fld id="{561E32AA-60B3-BF42-ADA1-E6CC844AADB4}" type="slidenum">
              <a:rPr lang="en-US" smtClean="0"/>
              <a:pPr defTabSz="472839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19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7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72839"/>
            <a:fld id="{55EACAC8-DC4F-0B4F-AB52-D12BB7053609}" type="datetimeFigureOut">
              <a:rPr lang="en-US" smtClean="0"/>
              <a:pPr defTabSz="472839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72839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72839"/>
            <a:fld id="{561E32AA-60B3-BF42-ADA1-E6CC844AADB4}" type="slidenum">
              <a:rPr lang="en-US" smtClean="0"/>
              <a:pPr defTabSz="472839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78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62B23E-5786-1F4E-9A32-2026E40C71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67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A62C3A-343B-C34F-AFAE-6464B42C93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03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A62C3A-343B-C34F-AFAE-6464B42C93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77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A62C3A-343B-C34F-AFAE-6464B42C93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14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43A57F-6259-6A4A-B946-145CD5AED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69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56" y="0"/>
            <a:ext cx="121870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72839"/>
            <a:fld id="{A3E28D29-1ECB-41DF-951B-2A23F95AD026}" type="datetimeFigureOut">
              <a:rPr lang="en-US" smtClean="0"/>
              <a:pPr defTabSz="472839"/>
              <a:t>5/25/2018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72839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72839"/>
            <a:fld id="{028E3F4F-51B2-42EE-AFA2-40C4572185CC}" type="slidenum">
              <a:rPr lang="en-US" smtClean="0"/>
              <a:pPr defTabSz="472839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297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7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1" y="4453129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72839"/>
            <a:fld id="{96DFF08F-DC6B-4601-B491-B0F83F6DD2DA}" type="datetimeFigureOut">
              <a:rPr lang="en-US" smtClean="0"/>
              <a:pPr defTabSz="472839"/>
              <a:t>5/25/2018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72839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72839"/>
            <a:fld id="{4FAB73BC-B049-4115-A692-8D63A059BFB8}" type="slidenum">
              <a:rPr lang="en-US" smtClean="0"/>
              <a:pPr defTabSz="472839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29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1" y="286605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1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1" y="1845737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72839"/>
            <a:fld id="{55EACAC8-DC4F-0B4F-AB52-D12BB7053609}" type="datetimeFigureOut">
              <a:rPr lang="en-US" smtClean="0"/>
              <a:pPr defTabSz="472839"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72839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72839"/>
            <a:fld id="{561E32AA-60B3-BF42-ADA1-E6CC844AADB4}" type="slidenum">
              <a:rPr lang="en-US" smtClean="0"/>
              <a:pPr defTabSz="472839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8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1" y="286605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1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9" indent="0">
              <a:buNone/>
              <a:defRPr sz="2000" b="1"/>
            </a:lvl2pPr>
            <a:lvl3pPr marL="914417" indent="0">
              <a:buNone/>
              <a:defRPr sz="1800" b="1"/>
            </a:lvl3pPr>
            <a:lvl4pPr marL="1371626" indent="0">
              <a:buNone/>
              <a:defRPr sz="1600" b="1"/>
            </a:lvl4pPr>
            <a:lvl5pPr marL="1828835" indent="0">
              <a:buNone/>
              <a:defRPr sz="1600" b="1"/>
            </a:lvl5pPr>
            <a:lvl6pPr marL="2286044" indent="0">
              <a:buNone/>
              <a:defRPr sz="1600" b="1"/>
            </a:lvl6pPr>
            <a:lvl7pPr marL="2743252" indent="0">
              <a:buNone/>
              <a:defRPr sz="1600" b="1"/>
            </a:lvl7pPr>
            <a:lvl8pPr marL="3200461" indent="0">
              <a:buNone/>
              <a:defRPr sz="1600" b="1"/>
            </a:lvl8pPr>
            <a:lvl9pPr marL="365766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1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1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9" indent="0">
              <a:buNone/>
              <a:defRPr sz="2000" b="1"/>
            </a:lvl2pPr>
            <a:lvl3pPr marL="914417" indent="0">
              <a:buNone/>
              <a:defRPr sz="1800" b="1"/>
            </a:lvl3pPr>
            <a:lvl4pPr marL="1371626" indent="0">
              <a:buNone/>
              <a:defRPr sz="1600" b="1"/>
            </a:lvl4pPr>
            <a:lvl5pPr marL="1828835" indent="0">
              <a:buNone/>
              <a:defRPr sz="1600" b="1"/>
            </a:lvl5pPr>
            <a:lvl6pPr marL="2286044" indent="0">
              <a:buNone/>
              <a:defRPr sz="1600" b="1"/>
            </a:lvl6pPr>
            <a:lvl7pPr marL="2743252" indent="0">
              <a:buNone/>
              <a:defRPr sz="1600" b="1"/>
            </a:lvl7pPr>
            <a:lvl8pPr marL="3200461" indent="0">
              <a:buNone/>
              <a:defRPr sz="1600" b="1"/>
            </a:lvl8pPr>
            <a:lvl9pPr marL="365766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1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72839"/>
            <a:fld id="{55EACAC8-DC4F-0B4F-AB52-D12BB7053609}" type="datetimeFigureOut">
              <a:rPr lang="en-US" smtClean="0"/>
              <a:pPr defTabSz="472839"/>
              <a:t>5/25/2018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72839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72839"/>
            <a:fld id="{561E32AA-60B3-BF42-ADA1-E6CC844AADB4}" type="slidenum">
              <a:rPr lang="en-US" smtClean="0"/>
              <a:pPr defTabSz="472839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0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72839"/>
            <a:fld id="{55EACAC8-DC4F-0B4F-AB52-D12BB7053609}" type="datetimeFigureOut">
              <a:rPr lang="en-US" smtClean="0"/>
              <a:pPr defTabSz="472839"/>
              <a:t>5/25/2018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72839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72839"/>
            <a:fld id="{561E32AA-60B3-BF42-ADA1-E6CC844AADB4}" type="slidenum">
              <a:rPr lang="en-US" smtClean="0"/>
              <a:pPr defTabSz="472839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79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7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72839"/>
            <a:fld id="{55EACAC8-DC4F-0B4F-AB52-D12BB7053609}" type="datetimeFigureOut">
              <a:rPr lang="en-US" smtClean="0"/>
              <a:pPr defTabSz="472839"/>
              <a:t>5/25/2018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472839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72839"/>
            <a:fld id="{561E32AA-60B3-BF42-ADA1-E6CC844AADB4}" type="slidenum">
              <a:rPr lang="en-US" smtClean="0"/>
              <a:pPr defTabSz="472839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98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0"/>
            <a:ext cx="405079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94359"/>
            <a:ext cx="3200401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1" y="731520"/>
            <a:ext cx="667919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926081"/>
            <a:ext cx="3200401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9" indent="0">
              <a:buNone/>
              <a:defRPr sz="1200"/>
            </a:lvl2pPr>
            <a:lvl3pPr marL="914417" indent="0">
              <a:buNone/>
              <a:defRPr sz="1000"/>
            </a:lvl3pPr>
            <a:lvl4pPr marL="1371626" indent="0">
              <a:buNone/>
              <a:defRPr sz="900"/>
            </a:lvl4pPr>
            <a:lvl5pPr marL="1828835" indent="0">
              <a:buNone/>
              <a:defRPr sz="900"/>
            </a:lvl5pPr>
            <a:lvl6pPr marL="2286044" indent="0">
              <a:buNone/>
              <a:defRPr sz="900"/>
            </a:lvl6pPr>
            <a:lvl7pPr marL="2743252" indent="0">
              <a:buNone/>
              <a:defRPr sz="900"/>
            </a:lvl7pPr>
            <a:lvl8pPr marL="3200461" indent="0">
              <a:buNone/>
              <a:defRPr sz="900"/>
            </a:lvl8pPr>
            <a:lvl9pPr marL="365766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4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pPr defTabSz="472839"/>
            <a:fld id="{55EACAC8-DC4F-0B4F-AB52-D12BB7053609}" type="datetimeFigureOut">
              <a:rPr lang="en-US" smtClean="0"/>
              <a:pPr defTabSz="472839"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472839"/>
            <a:endParaRPr lang="en-US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472839"/>
            <a:fld id="{561E32AA-60B3-BF42-ADA1-E6CC844AADB4}" type="slidenum">
              <a:rPr lang="en-US" smtClean="0">
                <a:solidFill>
                  <a:srgbClr val="637052"/>
                </a:solidFill>
              </a:rPr>
              <a:pPr defTabSz="472839"/>
              <a:t>‹#›</a:t>
            </a:fld>
            <a:endParaRPr lang="en-US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1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1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9" indent="0">
              <a:buNone/>
              <a:defRPr sz="2800"/>
            </a:lvl2pPr>
            <a:lvl3pPr marL="914417" indent="0">
              <a:buNone/>
              <a:defRPr sz="2400"/>
            </a:lvl3pPr>
            <a:lvl4pPr marL="1371626" indent="0">
              <a:buNone/>
              <a:defRPr sz="2000"/>
            </a:lvl4pPr>
            <a:lvl5pPr marL="1828835" indent="0">
              <a:buNone/>
              <a:defRPr sz="2000"/>
            </a:lvl5pPr>
            <a:lvl6pPr marL="2286044" indent="0">
              <a:buNone/>
              <a:defRPr sz="2000"/>
            </a:lvl6pPr>
            <a:lvl7pPr marL="2743252" indent="0">
              <a:buNone/>
              <a:defRPr sz="2000"/>
            </a:lvl7pPr>
            <a:lvl8pPr marL="3200461" indent="0">
              <a:buNone/>
              <a:defRPr sz="2000"/>
            </a:lvl8pPr>
            <a:lvl9pPr marL="365766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5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9" indent="0">
              <a:buNone/>
              <a:defRPr sz="1200"/>
            </a:lvl2pPr>
            <a:lvl3pPr marL="914417" indent="0">
              <a:buNone/>
              <a:defRPr sz="1000"/>
            </a:lvl3pPr>
            <a:lvl4pPr marL="1371626" indent="0">
              <a:buNone/>
              <a:defRPr sz="900"/>
            </a:lvl4pPr>
            <a:lvl5pPr marL="1828835" indent="0">
              <a:buNone/>
              <a:defRPr sz="900"/>
            </a:lvl5pPr>
            <a:lvl6pPr marL="2286044" indent="0">
              <a:buNone/>
              <a:defRPr sz="900"/>
            </a:lvl6pPr>
            <a:lvl7pPr marL="2743252" indent="0">
              <a:buNone/>
              <a:defRPr sz="900"/>
            </a:lvl7pPr>
            <a:lvl8pPr marL="3200461" indent="0">
              <a:buNone/>
              <a:defRPr sz="900"/>
            </a:lvl8pPr>
            <a:lvl9pPr marL="365766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72839"/>
            <a:fld id="{55EACAC8-DC4F-0B4F-AB52-D12BB7053609}" type="datetimeFigureOut">
              <a:rPr lang="en-US" smtClean="0"/>
              <a:pPr defTabSz="472839"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72839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72839"/>
            <a:fld id="{561E32AA-60B3-BF42-ADA1-E6CC844AADB4}" type="slidenum">
              <a:rPr lang="en-US" smtClean="0"/>
              <a:pPr defTabSz="472839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64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" y="6334315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1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72839"/>
            <a:fld id="{96DFF08F-DC6B-4601-B491-B0F83F6DD2DA}" type="datetimeFigureOut">
              <a:rPr lang="en-US" smtClean="0"/>
              <a:pPr defTabSz="472839"/>
              <a:t>5/25/2018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72839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9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472839"/>
            <a:fld id="{4FAB73BC-B049-4115-A692-8D63A059BFB8}" type="slidenum">
              <a:rPr lang="en-US" smtClean="0"/>
              <a:pPr defTabSz="472839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1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48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txStyles>
    <p:titleStyle>
      <a:lvl1pPr algn="l" defTabSz="914417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2" indent="-91442" algn="l" defTabSz="91441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55" indent="-182883" algn="l" defTabSz="91441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39" indent="-182883" algn="l" defTabSz="91441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22" indent="-182883" algn="l" defTabSz="91441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705" indent="-182883" algn="l" defTabSz="91441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21" indent="-228604" algn="l" defTabSz="91441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25" indent="-228604" algn="l" defTabSz="91441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29" indent="-228604" algn="l" defTabSz="91441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32" indent="-228604" algn="l" defTabSz="91441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7" algn="l" defTabSz="914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6" algn="l" defTabSz="914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5" algn="l" defTabSz="914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4" algn="l" defTabSz="914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2" algn="l" defTabSz="914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1" algn="l" defTabSz="914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9" algn="l" defTabSz="914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E0665A-BDB1-F94F-B3F1-7CCCE97910AB}"/>
              </a:ext>
            </a:extLst>
          </p:cNvPr>
          <p:cNvSpPr txBox="1"/>
          <p:nvPr/>
        </p:nvSpPr>
        <p:spPr>
          <a:xfrm>
            <a:off x="4546241" y="2859110"/>
            <a:ext cx="5821251" cy="279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2839"/>
            <a:endParaRPr lang="en-ZA" sz="1270" b="1" dirty="0">
              <a:solidFill>
                <a:prstClr val="white"/>
              </a:solidFill>
              <a:latin typeface="Helvetica" pitchFamily="2" charset="0"/>
            </a:endParaRPr>
          </a:p>
          <a:p>
            <a:pPr defTabSz="472839"/>
            <a:endParaRPr lang="en-ZA" sz="1814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72839"/>
            <a:endParaRPr lang="en-ZA" sz="1814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72839"/>
            <a:r>
              <a:rPr lang="en-ZA" sz="2176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and Learning </a:t>
            </a:r>
          </a:p>
          <a:p>
            <a:pPr defTabSz="472839"/>
            <a:r>
              <a:rPr lang="en-ZA" sz="2176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 4</a:t>
            </a:r>
            <a:endParaRPr lang="en-ZA" sz="2176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72839"/>
            <a:endParaRPr lang="en-ZA" sz="1451" b="1" dirty="0">
              <a:solidFill>
                <a:srgbClr val="000000"/>
              </a:solidFill>
              <a:latin typeface="Helvetica" pitchFamily="2" charset="0"/>
            </a:endParaRPr>
          </a:p>
          <a:p>
            <a:pPr defTabSz="472839"/>
            <a:r>
              <a:rPr lang="en-ZA" sz="1814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ZA" sz="1814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Raphael Dingalo</a:t>
            </a:r>
          </a:p>
          <a:p>
            <a:pPr defTabSz="472839"/>
            <a:r>
              <a:rPr lang="en-ZA" sz="1814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</a:t>
            </a:r>
            <a:r>
              <a:rPr lang="en-ZA" sz="1814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</a:t>
            </a:r>
            <a:r>
              <a:rPr lang="en-ZA" sz="1814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Officer</a:t>
            </a:r>
          </a:p>
          <a:p>
            <a:pPr defTabSz="472839"/>
            <a:r>
              <a:rPr lang="en-ZA" sz="1814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 Development </a:t>
            </a:r>
            <a:r>
              <a:rPr lang="en-ZA" sz="1814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Council- Botswana</a:t>
            </a:r>
            <a:endParaRPr lang="en-ZA" sz="1814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72839"/>
            <a:endParaRPr lang="en-ZA" sz="1451" b="1" dirty="0">
              <a:solidFill>
                <a:srgbClr val="00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71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26" y="286606"/>
            <a:ext cx="10779155" cy="1147339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TEAM WORK IS KEY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4" name="Content Placeholder 3" descr="Related imag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181" y="1737362"/>
            <a:ext cx="7479001" cy="5120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11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Botswana-120-animated-flag-gif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403" y="1412796"/>
            <a:ext cx="5715000" cy="394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3195024" y="628072"/>
            <a:ext cx="5715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  <a:latin typeface="Trebuchet MS" panose="020B0603020202020204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201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Brené Brown on Blam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360124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1"/>
                </a:solidFill>
              </a:rPr>
              <a:t>Key issues (Macro)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chemeClr val="accent1"/>
                </a:solidFill>
              </a:rPr>
              <a:t>Lack of </a:t>
            </a:r>
            <a:r>
              <a:rPr lang="en-GB" sz="2400" b="1" dirty="0">
                <a:solidFill>
                  <a:schemeClr val="accent1"/>
                </a:solidFill>
              </a:rPr>
              <a:t>coordination of efforts and </a:t>
            </a:r>
            <a:r>
              <a:rPr lang="en-GB" sz="2400" b="1" dirty="0" smtClean="0">
                <a:solidFill>
                  <a:schemeClr val="accent1"/>
                </a:solidFill>
              </a:rPr>
              <a:t>minimal sharing </a:t>
            </a:r>
            <a:r>
              <a:rPr lang="en-GB" sz="2400" b="1" dirty="0">
                <a:solidFill>
                  <a:schemeClr val="accent1"/>
                </a:solidFill>
              </a:rPr>
              <a:t>of best </a:t>
            </a:r>
            <a:r>
              <a:rPr lang="en-GB" sz="2400" b="1" dirty="0" smtClean="0">
                <a:solidFill>
                  <a:schemeClr val="accent1"/>
                </a:solidFill>
              </a:rPr>
              <a:t>practice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1"/>
                </a:solidFill>
              </a:rPr>
              <a:t>The education system is producing job seekers not job </a:t>
            </a:r>
            <a:r>
              <a:rPr lang="en-GB" sz="2400" b="1" dirty="0" smtClean="0">
                <a:solidFill>
                  <a:schemeClr val="accent1"/>
                </a:solidFill>
              </a:rPr>
              <a:t>creators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1"/>
                </a:solidFill>
              </a:rPr>
              <a:t>Most stakeholders within the education sector are operating in silos hence unable to measure impact of the individual </a:t>
            </a:r>
            <a:r>
              <a:rPr lang="en-GB" sz="2400" b="1" dirty="0" smtClean="0">
                <a:solidFill>
                  <a:schemeClr val="accent1"/>
                </a:solidFill>
              </a:rPr>
              <a:t>organisations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1"/>
                </a:solidFill>
              </a:rPr>
              <a:t>Lack of coordinated cross sector knowledge</a:t>
            </a:r>
            <a:endParaRPr lang="en-GB" sz="2400" b="1" dirty="0" smtClean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5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1"/>
                </a:solidFill>
              </a:rPr>
              <a:t>Solutions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1"/>
                </a:solidFill>
              </a:rPr>
              <a:t>There is need for partnerships between institutions of learning across the globe – The case of Botswana, RSA and Germany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1"/>
                </a:solidFill>
              </a:rPr>
              <a:t>Legal regulation </a:t>
            </a:r>
            <a:r>
              <a:rPr lang="en-GB" sz="2400" b="1" dirty="0" smtClean="0">
                <a:solidFill>
                  <a:schemeClr val="accent1"/>
                </a:solidFill>
              </a:rPr>
              <a:t>requirements required </a:t>
            </a:r>
            <a:r>
              <a:rPr lang="en-GB" sz="2400" b="1" dirty="0">
                <a:solidFill>
                  <a:schemeClr val="accent1"/>
                </a:solidFill>
              </a:rPr>
              <a:t>to motivate the private sector to fully participate in the education cycle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1"/>
                </a:solidFill>
              </a:rPr>
              <a:t>Implementation of the multiple pathways 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33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1"/>
                </a:solidFill>
              </a:rPr>
              <a:t>Solutions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1"/>
                </a:solidFill>
              </a:rPr>
              <a:t>HRDC as coordinators should be responsible for coordinating efforts to link work and learning. </a:t>
            </a:r>
            <a:endParaRPr lang="en-GB" sz="2400" b="1" dirty="0" smtClean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chemeClr val="accent1"/>
                </a:solidFill>
              </a:rPr>
              <a:t>HRDC should undertake </a:t>
            </a:r>
            <a:r>
              <a:rPr lang="en-GB" sz="2400" b="1" dirty="0">
                <a:solidFill>
                  <a:schemeClr val="accent1"/>
                </a:solidFill>
              </a:rPr>
              <a:t>research to share best practice obtaining in some Institutions with respective stakeholders for evidence based decision </a:t>
            </a:r>
            <a:r>
              <a:rPr lang="en-GB" sz="2400" b="1" dirty="0" smtClean="0">
                <a:solidFill>
                  <a:schemeClr val="accent1"/>
                </a:solidFill>
              </a:rPr>
              <a:t>making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chemeClr val="accent1"/>
                </a:solidFill>
              </a:rPr>
              <a:t>There </a:t>
            </a:r>
            <a:r>
              <a:rPr lang="en-GB" sz="2400" b="1" dirty="0">
                <a:solidFill>
                  <a:schemeClr val="accent1"/>
                </a:solidFill>
              </a:rPr>
              <a:t>is need to infuse entrepreneurship into the curricular to </a:t>
            </a:r>
            <a:r>
              <a:rPr lang="en-GB" sz="2400" b="1" dirty="0" smtClean="0">
                <a:solidFill>
                  <a:schemeClr val="accent1"/>
                </a:solidFill>
              </a:rPr>
              <a:t>create job creators not job seekers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chemeClr val="accent1"/>
                </a:solidFill>
              </a:rPr>
              <a:t>Develop </a:t>
            </a:r>
            <a:r>
              <a:rPr lang="en-GB" sz="2400" b="1" dirty="0">
                <a:solidFill>
                  <a:schemeClr val="accent1"/>
                </a:solidFill>
              </a:rPr>
              <a:t>sector based curriculum programmes</a:t>
            </a:r>
          </a:p>
        </p:txBody>
      </p:sp>
    </p:spTree>
    <p:extLst>
      <p:ext uri="{BB962C8B-B14F-4D97-AF65-F5344CB8AC3E}">
        <p14:creationId xmlns:p14="http://schemas.microsoft.com/office/powerpoint/2010/main" val="104303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1"/>
                </a:solidFill>
              </a:rPr>
              <a:t>Key issues (Micro)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1"/>
                </a:solidFill>
              </a:rPr>
              <a:t>Learners from the Universities lack technical skills while those from Technical Vocational Education Training Institutions are tuned up technically but have writing skills </a:t>
            </a:r>
            <a:r>
              <a:rPr lang="en-GB" sz="2400" b="1" dirty="0" smtClean="0">
                <a:solidFill>
                  <a:schemeClr val="accent1"/>
                </a:solidFill>
              </a:rPr>
              <a:t>challenges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1"/>
                </a:solidFill>
              </a:rPr>
              <a:t>There are skills gaps between Tertiary Education Institutions and Technical Vocational and Education Training (TVET) resulting in lack of experiential </a:t>
            </a:r>
            <a:r>
              <a:rPr lang="en-GB" sz="2400" b="1" dirty="0" smtClean="0">
                <a:solidFill>
                  <a:schemeClr val="accent1"/>
                </a:solidFill>
              </a:rPr>
              <a:t>learning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1"/>
                </a:solidFill>
              </a:rPr>
              <a:t>There is an integration gap i.e. teaching is primarily theory based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4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sz="2400" b="1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6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18" y="0"/>
            <a:ext cx="10679163" cy="72121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Issues Micro </a:t>
            </a:r>
            <a:r>
              <a:rPr lang="en-US" b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</a:t>
            </a:r>
            <a:r>
              <a:rPr lang="en-US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457" y="1173800"/>
            <a:ext cx="10885224" cy="5147876"/>
          </a:xfrm>
        </p:spPr>
        <p:txBody>
          <a:bodyPr>
            <a:normAutofit/>
          </a:bodyPr>
          <a:lstStyle/>
          <a:p>
            <a:pPr fontAlgn="t">
              <a:buFont typeface="Wingdings" panose="05000000000000000000" pitchFamily="2" charset="2"/>
              <a:buChar char="Ø"/>
            </a:pPr>
            <a:r>
              <a:rPr lang="en-GB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programmes do not have provision for internship 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>
              <a:buFont typeface="Wingdings" panose="05000000000000000000" pitchFamily="2" charset="2"/>
              <a:buChar char="Ø"/>
            </a:pPr>
            <a:r>
              <a:rPr lang="en-GB" sz="2800" b="1" dirty="0">
                <a:solidFill>
                  <a:schemeClr val="accent1"/>
                </a:solidFill>
              </a:rPr>
              <a:t>Learners from the TEIs have a bad experiential learning as opposed to TVET education learners</a:t>
            </a:r>
            <a:endParaRPr lang="en-GB" sz="2800" dirty="0">
              <a:solidFill>
                <a:schemeClr val="accent1"/>
              </a:solidFill>
            </a:endParaRPr>
          </a:p>
          <a:p>
            <a:pPr fontAlgn="t">
              <a:buFont typeface="Wingdings" panose="05000000000000000000" pitchFamily="2" charset="2"/>
              <a:buChar char="Ø"/>
            </a:pPr>
            <a:r>
              <a:rPr lang="en-GB" sz="2800" b="1" dirty="0">
                <a:solidFill>
                  <a:schemeClr val="accent1"/>
                </a:solidFill>
              </a:rPr>
              <a:t>There is a challenge in finding competent Educators who can deliver the right programmes </a:t>
            </a:r>
            <a:r>
              <a:rPr lang="en-US" sz="2800" b="1" dirty="0">
                <a:solidFill>
                  <a:schemeClr val="accent1"/>
                </a:solidFill>
              </a:rPr>
              <a:t>to the learners</a:t>
            </a:r>
            <a:endParaRPr lang="en-GB" sz="2800" dirty="0">
              <a:solidFill>
                <a:schemeClr val="accent1"/>
              </a:solidFill>
            </a:endParaRPr>
          </a:p>
          <a:p>
            <a:pPr fontAlgn="t">
              <a:buFont typeface="Wingdings" panose="05000000000000000000" pitchFamily="2" charset="2"/>
              <a:buChar char="Ø"/>
            </a:pPr>
            <a:r>
              <a:rPr lang="en-GB" sz="2800" b="1" dirty="0">
                <a:solidFill>
                  <a:schemeClr val="accent1"/>
                </a:solidFill>
              </a:rPr>
              <a:t>Inability and unavailability of Industry Advisors to offer the required advise</a:t>
            </a:r>
            <a:endParaRPr lang="en-GB" sz="2800" dirty="0">
              <a:solidFill>
                <a:schemeClr val="accent1"/>
              </a:solidFill>
            </a:endParaRPr>
          </a:p>
          <a:p>
            <a:pPr fontAlgn="t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91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1"/>
                </a:solidFill>
              </a:rPr>
              <a:t>Solutions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1"/>
                </a:solidFill>
              </a:rPr>
              <a:t>Educators need to be properly trained so that their teaching is aligned to the 4th Industrial </a:t>
            </a:r>
            <a:r>
              <a:rPr lang="en-GB" sz="2400" b="1" dirty="0" smtClean="0">
                <a:solidFill>
                  <a:schemeClr val="accent1"/>
                </a:solidFill>
              </a:rPr>
              <a:t>Revolution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1"/>
                </a:solidFill>
              </a:rPr>
              <a:t>There is need to afford learners equal time for practical and academic </a:t>
            </a:r>
            <a:r>
              <a:rPr lang="en-GB" sz="2400" b="1" dirty="0" smtClean="0">
                <a:solidFill>
                  <a:schemeClr val="accent1"/>
                </a:solidFill>
              </a:rPr>
              <a:t>learning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1"/>
                </a:solidFill>
              </a:rPr>
              <a:t>There is need to align learning competencies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400" b="1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2400" b="1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3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312" y="-820978"/>
            <a:ext cx="10058400" cy="1450757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Recommendations </a:t>
            </a:r>
            <a:r>
              <a:rPr lang="en-US" b="1" dirty="0" err="1" smtClean="0">
                <a:solidFill>
                  <a:schemeClr val="accent1"/>
                </a:solidFill>
              </a:rPr>
              <a:t>Cont</a:t>
            </a:r>
            <a:r>
              <a:rPr lang="en-US" b="1" dirty="0" smtClean="0">
                <a:solidFill>
                  <a:schemeClr val="accent1"/>
                </a:solidFill>
              </a:rPr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457" y="875763"/>
            <a:ext cx="10885224" cy="4993331"/>
          </a:xfrm>
        </p:spPr>
        <p:txBody>
          <a:bodyPr/>
          <a:lstStyle/>
          <a:p>
            <a:pPr fontAlgn="t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1"/>
                </a:solidFill>
              </a:rPr>
              <a:t>Formation of the Industry Advisory Committee with membership from regional and global membership</a:t>
            </a:r>
            <a:endParaRPr lang="en-US" sz="2400" dirty="0">
              <a:solidFill>
                <a:schemeClr val="accent1"/>
              </a:solidFill>
            </a:endParaRPr>
          </a:p>
          <a:p>
            <a:pPr fontAlgn="t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1"/>
                </a:solidFill>
              </a:rPr>
              <a:t>Implementation of the SADC Industrialisation Strategy to form partnerships that will ensure that countries share expertise, knowledge and advise</a:t>
            </a:r>
            <a:endParaRPr lang="en-US" sz="2400" dirty="0">
              <a:solidFill>
                <a:schemeClr val="accent1"/>
              </a:solidFill>
            </a:endParaRPr>
          </a:p>
          <a:p>
            <a:pPr fontAlgn="t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1"/>
                </a:solidFill>
              </a:rPr>
              <a:t>There is need to infuse entrepreneurship into the curricular to avert graduate unemployment </a:t>
            </a:r>
            <a:endParaRPr lang="en-US" sz="2400" dirty="0">
              <a:solidFill>
                <a:schemeClr val="accent1"/>
              </a:solidFill>
            </a:endParaRPr>
          </a:p>
          <a:p>
            <a:pPr fontAlgn="t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1"/>
                </a:solidFill>
              </a:rPr>
              <a:t>HRDC should fully coordinate the gathering and dissemination of data within the education sector</a:t>
            </a:r>
            <a:endParaRPr lang="en-US" sz="2400" dirty="0">
              <a:solidFill>
                <a:schemeClr val="accent1"/>
              </a:solidFill>
            </a:endParaRPr>
          </a:p>
          <a:p>
            <a:pPr fontAlgn="t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1"/>
                </a:solidFill>
              </a:rPr>
              <a:t>There is need for cost sharing to relieve from fully paying academic tuition fees</a:t>
            </a:r>
            <a:endParaRPr lang="en-US" sz="2400" dirty="0">
              <a:solidFill>
                <a:schemeClr val="accent1"/>
              </a:solidFill>
            </a:endParaRPr>
          </a:p>
          <a:p>
            <a:pPr fontAlgn="t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1"/>
                </a:solidFill>
              </a:rPr>
              <a:t>Develop sector based curriculum programmes</a:t>
            </a:r>
            <a:endParaRPr lang="en-US" sz="24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91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414</Words>
  <Application>Microsoft Office PowerPoint</Application>
  <PresentationFormat>Widescreen</PresentationFormat>
  <Paragraphs>47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 Rounded MT Bold</vt:lpstr>
      <vt:lpstr>Calibri</vt:lpstr>
      <vt:lpstr>Calibri Light</vt:lpstr>
      <vt:lpstr>Helvetica</vt:lpstr>
      <vt:lpstr>Trebuchet MS</vt:lpstr>
      <vt:lpstr>Wingdings</vt:lpstr>
      <vt:lpstr>Retrospect</vt:lpstr>
      <vt:lpstr>PowerPoint Presentation</vt:lpstr>
      <vt:lpstr>PowerPoint Presentation</vt:lpstr>
      <vt:lpstr>Key issues (Macro)</vt:lpstr>
      <vt:lpstr>Solutions</vt:lpstr>
      <vt:lpstr>Solutions</vt:lpstr>
      <vt:lpstr>Key issues (Micro)</vt:lpstr>
      <vt:lpstr>Key Issues Micro Cont…</vt:lpstr>
      <vt:lpstr>Solutions</vt:lpstr>
      <vt:lpstr>Recommendations Cont…</vt:lpstr>
      <vt:lpstr>TEAM WORK IS KEY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Tlamelo SEKAMBO</dc:creator>
  <cp:lastModifiedBy>Charlotte C. Sibiya</cp:lastModifiedBy>
  <cp:revision>67</cp:revision>
  <cp:lastPrinted>2018-04-28T15:46:25Z</cp:lastPrinted>
  <dcterms:created xsi:type="dcterms:W3CDTF">2018-04-25T10:16:10Z</dcterms:created>
  <dcterms:modified xsi:type="dcterms:W3CDTF">2018-05-25T09:38:06Z</dcterms:modified>
</cp:coreProperties>
</file>